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5"/>
  </p:sldMasterIdLst>
  <p:notesMasterIdLst>
    <p:notesMasterId r:id="rId35"/>
  </p:notesMasterIdLst>
  <p:handoutMasterIdLst>
    <p:handoutMasterId r:id="rId36"/>
  </p:handoutMasterIdLst>
  <p:sldIdLst>
    <p:sldId id="256" r:id="rId16"/>
    <p:sldId id="262" r:id="rId17"/>
    <p:sldId id="263" r:id="rId18"/>
    <p:sldId id="314" r:id="rId19"/>
    <p:sldId id="301" r:id="rId20"/>
    <p:sldId id="264" r:id="rId21"/>
    <p:sldId id="310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1" r:id="rId30"/>
    <p:sldId id="312" r:id="rId31"/>
    <p:sldId id="313" r:id="rId32"/>
    <p:sldId id="266" r:id="rId33"/>
    <p:sldId id="270" r:id="rId34"/>
  </p:sldIdLst>
  <p:sldSz cx="12190413" cy="6858000"/>
  <p:notesSz cx="6858000" cy="9144000"/>
  <p:custDataLst>
    <p:tags r:id="rId37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6098" autoAdjust="0"/>
  </p:normalViewPr>
  <p:slideViewPr>
    <p:cSldViewPr showGuides="1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9" Type="http://schemas.openxmlformats.org/officeDocument/2006/relationships/viewProps" Target="viewProps.xml"/><Relationship Id="rId21" Type="http://schemas.openxmlformats.org/officeDocument/2006/relationships/slide" Target="slides/slide6.xml"/><Relationship Id="rId34" Type="http://schemas.openxmlformats.org/officeDocument/2006/relationships/slide" Target="slides/slide19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slide" Target="slides/slide1.xml"/><Relationship Id="rId20" Type="http://schemas.openxmlformats.org/officeDocument/2006/relationships/slide" Target="slides/slide5.xml"/><Relationship Id="rId29" Type="http://schemas.openxmlformats.org/officeDocument/2006/relationships/slide" Target="slides/slide1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9.xml"/><Relationship Id="rId32" Type="http://schemas.openxmlformats.org/officeDocument/2006/relationships/slide" Target="slides/slide17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1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handoutMaster" Target="handoutMasters/handoutMaster1.xml"/><Relationship Id="rId10" Type="http://schemas.openxmlformats.org/officeDocument/2006/relationships/customXml" Target="../customXml/item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notesMaster" Target="notesMasters/notesMaster1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slide" Target="slides/slide18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‹Nº›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‹Nº›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Hi, I am </a:t>
            </a:r>
            <a:r>
              <a:rPr lang="es-ES" dirty="0" err="1"/>
              <a:t>Maria</a:t>
            </a:r>
            <a:r>
              <a:rPr lang="es-ES" dirty="0"/>
              <a:t> and I am </a:t>
            </a:r>
            <a:r>
              <a:rPr lang="es-ES" dirty="0" err="1"/>
              <a:t>going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present</a:t>
            </a:r>
            <a:r>
              <a:rPr lang="es-ES" dirty="0"/>
              <a:t> </a:t>
            </a:r>
            <a:r>
              <a:rPr lang="es-ES" dirty="0" err="1"/>
              <a:t>my</a:t>
            </a:r>
            <a:r>
              <a:rPr lang="es-ES" dirty="0"/>
              <a:t> master </a:t>
            </a:r>
            <a:r>
              <a:rPr lang="es-ES" dirty="0" err="1"/>
              <a:t>thesis</a:t>
            </a:r>
            <a:r>
              <a:rPr lang="es-ES" dirty="0"/>
              <a:t> </a:t>
            </a:r>
            <a:r>
              <a:rPr lang="es-ES" dirty="0" err="1"/>
              <a:t>topic</a:t>
            </a:r>
            <a:r>
              <a:rPr lang="es-ES" dirty="0"/>
              <a:t>: </a:t>
            </a:r>
            <a:r>
              <a:rPr lang="es-ES" dirty="0" err="1"/>
              <a:t>Evolution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blade</a:t>
            </a:r>
            <a:r>
              <a:rPr lang="es-ES" dirty="0"/>
              <a:t> </a:t>
            </a:r>
            <a:r>
              <a:rPr lang="es-ES" dirty="0" err="1"/>
              <a:t>cracks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wind</a:t>
            </a:r>
            <a:r>
              <a:rPr lang="es-ES" dirty="0"/>
              <a:t> turbine </a:t>
            </a:r>
            <a:r>
              <a:rPr lang="es-ES" dirty="0" err="1"/>
              <a:t>simulation</a:t>
            </a:r>
            <a:r>
              <a:rPr lang="es-ES" dirty="0"/>
              <a:t> tolos (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provisional titile,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needs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be </a:t>
            </a:r>
            <a:r>
              <a:rPr lang="es-ES" dirty="0" err="1"/>
              <a:t>discussed</a:t>
            </a:r>
            <a:r>
              <a:rPr lang="es-ES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6020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Master title style</a:t>
            </a:r>
            <a:endParaRPr lang="en-GB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Master subtitle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17C6C-7BC3-4888-BC29-FAB17565D1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E4668-D07F-4B96-9755-17540273485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/>
              <a:t>Click to edit Master title style</a:t>
            </a:r>
            <a:endParaRPr lang="en-GB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/>
              <a:t>Click to edit Master subtitle style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571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3896" userDrawn="1">
          <p15:clr>
            <a:srgbClr val="F26B43"/>
          </p15:clr>
        </p15:guide>
        <p15:guide id="3" pos="4205" userDrawn="1">
          <p15:clr>
            <a:srgbClr val="F26B43"/>
          </p15:clr>
        </p15:guide>
        <p15:guide id="4" pos="6984" userDrawn="1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  <a:p>
            <a:pPr lvl="5"/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  <a:p>
            <a:pPr lvl="5"/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spcBef>
                <a:spcPts val="0"/>
              </a:spcBef>
              <a:defRPr sz="700" b="0">
                <a:noFill/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en-GB" smtClean="0"/>
              <a:pPr/>
              <a:t>‹Nº›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Edit Master text styles</a:t>
            </a:r>
            <a:endParaRPr lang="en-GB"/>
          </a:p>
          <a:p>
            <a:pPr lvl="1"/>
            <a:r>
              <a:rPr lang="en-GB" dirty="0"/>
              <a:t>Second level</a:t>
            </a:r>
            <a:endParaRPr lang="en-GB"/>
          </a:p>
          <a:p>
            <a:pPr lvl="2"/>
            <a:r>
              <a:rPr lang="en-GB" dirty="0"/>
              <a:t>Third level</a:t>
            </a:r>
            <a:endParaRPr lang="en-GB"/>
          </a:p>
          <a:p>
            <a:pPr lvl="3"/>
            <a:r>
              <a:rPr lang="en-GB" dirty="0"/>
              <a:t>Fourth level</a:t>
            </a:r>
            <a:endParaRPr lang="en-GB"/>
          </a:p>
          <a:p>
            <a:pPr lvl="4"/>
            <a:r>
              <a:rPr lang="en-GB" dirty="0"/>
              <a:t>Fifth level</a:t>
            </a:r>
            <a:endParaRPr lang="en-GB"/>
          </a:p>
          <a:p>
            <a:pPr lvl="5"/>
            <a:endParaRPr lang="en-GB" dirty="0"/>
          </a:p>
        </p:txBody>
      </p:sp>
      <p:sp>
        <p:nvSpPr>
          <p:cNvPr id="113676" name="text" descr="{&quot;templafy&quot;:{&quot;id&quot;:&quot;32db0b17-4404-4d4e-a011-25effbf117f2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en-GB" sz="700" b="1" dirty="0">
                <a:solidFill>
                  <a:schemeClr val="bg1"/>
                </a:solidFill>
                <a:latin typeface="+mn-lt"/>
              </a:rPr>
              <a:t>DTU Wind</a:t>
            </a:r>
          </a:p>
        </p:txBody>
      </p:sp>
      <p:sp>
        <p:nvSpPr>
          <p:cNvPr id="5" name="date" descr="{&quot;templafy&quot;:{&quot;id&quot;:&quot;2f2aa88d-41a2-4b53-a0c8-69030c956406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ea typeface="ＭＳ Ｐゴシック" pitchFamily="-80" charset="-128"/>
              </a:rPr>
              <a:t>11 November 2022</a:t>
            </a:r>
          </a:p>
        </p:txBody>
      </p:sp>
      <p:sp>
        <p:nvSpPr>
          <p:cNvPr id="7" name="text" descr="{&quot;templafy&quot;:{&quot;id&quot;:&quot;17acd8d3-b168-4a9b-9fef-156fe6884d80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endParaRPr lang="en-GB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4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4.xml"/><Relationship Id="rId1" Type="http://schemas.openxmlformats.org/officeDocument/2006/relationships/customXml" Target="../../customXml/item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6.xml"/><Relationship Id="rId1" Type="http://schemas.openxmlformats.org/officeDocument/2006/relationships/customXml" Target="../../customXml/item5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9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2.xml"/><Relationship Id="rId1" Type="http://schemas.openxmlformats.org/officeDocument/2006/relationships/customXml" Target="../../customXml/item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windenergy.dtu.dk/fair-data/winddata-revamp/winddata-documentation/-/blob/master/ski.md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</a:t>
            </a:fld>
            <a:endParaRPr lang="en-GB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A51E0-C6B3-0085-4BEB-6D9C73CF9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1700_010.dat</a:t>
            </a:r>
          </a:p>
        </p:txBody>
      </p:sp>
      <p:pic>
        <p:nvPicPr>
          <p:cNvPr id="6" name="Marcador de contenido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A7EFE31C-F690-AC3C-7312-00D003DC0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r="7984"/>
          <a:stretch/>
        </p:blipFill>
        <p:spPr>
          <a:xfrm>
            <a:off x="1628767" y="1398843"/>
            <a:ext cx="8932878" cy="5145326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9796A80-02E7-1CAB-143F-C764F7F94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889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3CC072-CDDB-F21A-4858-4378437E6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Generating</a:t>
            </a:r>
            <a:r>
              <a:rPr lang="es-ES" dirty="0"/>
              <a:t> </a:t>
            </a:r>
            <a:r>
              <a:rPr lang="es-ES" dirty="0" err="1"/>
              <a:t>turbulence</a:t>
            </a:r>
            <a:r>
              <a:rPr lang="es-ES" dirty="0"/>
              <a:t> files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B7EE70-0A45-5619-6A5A-49042D2FC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6F53FF8-2F8E-A791-CD12-D4C6EBF9FF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11</a:t>
            </a:fld>
            <a:endParaRPr lang="en-GB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24B2D7F-3F7A-F223-5343-9FC173A3B2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850"/>
          <a:stretch/>
        </p:blipFill>
        <p:spPr>
          <a:xfrm>
            <a:off x="381555" y="1706400"/>
            <a:ext cx="11427301" cy="345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90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E0EDD-F27F-0C19-C811-C224ED33C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Generating</a:t>
            </a:r>
            <a:r>
              <a:rPr lang="es-ES" dirty="0"/>
              <a:t> </a:t>
            </a:r>
            <a:r>
              <a:rPr lang="es-ES" dirty="0" err="1"/>
              <a:t>turbulence</a:t>
            </a:r>
            <a:r>
              <a:rPr lang="es-ES" dirty="0"/>
              <a:t> files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5134B1-EF37-0E85-9830-2F3224B62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1F2AB6-3FA2-941E-1543-60302724F3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F95F5E4-2F07-A0C4-C768-6C12A3440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719"/>
          <a:stretch/>
        </p:blipFill>
        <p:spPr>
          <a:xfrm>
            <a:off x="2053338" y="1461397"/>
            <a:ext cx="8083735" cy="503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070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4B932-A480-4568-CD54-997D602E0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HAWC2 </a:t>
            </a:r>
            <a:r>
              <a:rPr lang="es-ES" dirty="0" err="1"/>
              <a:t>results</a:t>
            </a:r>
            <a:r>
              <a:rPr lang="es-ES" dirty="0"/>
              <a:t>: Time = 100 s</a:t>
            </a:r>
          </a:p>
        </p:txBody>
      </p:sp>
      <p:pic>
        <p:nvPicPr>
          <p:cNvPr id="6" name="Marcador de contenido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2FEC3E92-258D-3A9C-449C-FB181D602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r="7984"/>
          <a:stretch/>
        </p:blipFill>
        <p:spPr>
          <a:xfrm>
            <a:off x="1631344" y="1394442"/>
            <a:ext cx="8927724" cy="5142357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3CB6C8-A2F6-7744-5927-3165360003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716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BF8B95-11D8-771F-22FC-8E686092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HAWC2 </a:t>
            </a:r>
            <a:r>
              <a:rPr lang="es-ES" dirty="0" err="1"/>
              <a:t>results</a:t>
            </a:r>
            <a:r>
              <a:rPr lang="es-ES" dirty="0"/>
              <a:t>: Time = 3600 s</a:t>
            </a:r>
          </a:p>
        </p:txBody>
      </p:sp>
      <p:pic>
        <p:nvPicPr>
          <p:cNvPr id="6" name="Marcador de contenido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CE737275-68CC-206A-5BDF-223388B34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8" r="7210"/>
          <a:stretch/>
        </p:blipFill>
        <p:spPr>
          <a:xfrm>
            <a:off x="1594935" y="1398843"/>
            <a:ext cx="9000541" cy="5136297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6A4114-3308-B246-149B-C20BD0BBD8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6191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7ECA5-FCD0-3DFE-3B9D-83BA69D24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Moments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85D3D845-D499-9A1F-35FF-8E7499CE9F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593989"/>
              </p:ext>
            </p:extLst>
          </p:nvPr>
        </p:nvGraphicFramePr>
        <p:xfrm>
          <a:off x="1439070" y="2872740"/>
          <a:ext cx="931227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068">
                  <a:extLst>
                    <a:ext uri="{9D8B030D-6E8A-4147-A177-3AD203B41FA5}">
                      <a16:colId xmlns:a16="http://schemas.microsoft.com/office/drawing/2014/main" val="3711547840"/>
                    </a:ext>
                  </a:extLst>
                </a:gridCol>
                <a:gridCol w="2328068">
                  <a:extLst>
                    <a:ext uri="{9D8B030D-6E8A-4147-A177-3AD203B41FA5}">
                      <a16:colId xmlns:a16="http://schemas.microsoft.com/office/drawing/2014/main" val="1202906532"/>
                    </a:ext>
                  </a:extLst>
                </a:gridCol>
                <a:gridCol w="2328068">
                  <a:extLst>
                    <a:ext uri="{9D8B030D-6E8A-4147-A177-3AD203B41FA5}">
                      <a16:colId xmlns:a16="http://schemas.microsoft.com/office/drawing/2014/main" val="1052788593"/>
                    </a:ext>
                  </a:extLst>
                </a:gridCol>
                <a:gridCol w="2328068">
                  <a:extLst>
                    <a:ext uri="{9D8B030D-6E8A-4147-A177-3AD203B41FA5}">
                      <a16:colId xmlns:a16="http://schemas.microsoft.com/office/drawing/2014/main" val="38082615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Time (s)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Mean Mx (Nm)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Mean My (Nm)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Mean </a:t>
                      </a:r>
                      <a:r>
                        <a:rPr lang="es-ES" dirty="0" err="1"/>
                        <a:t>Mz</a:t>
                      </a:r>
                      <a:r>
                        <a:rPr lang="es-ES" dirty="0"/>
                        <a:t> (Nm)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9506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-2.0595e+05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3.2624e+05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2.2944e+03</a:t>
                      </a:r>
                      <a:endParaRPr lang="es-E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766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5.7456e+05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3.7031e+04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-2.0290e+04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3249800"/>
                  </a:ext>
                </a:extLst>
              </a:tr>
            </a:tbl>
          </a:graphicData>
        </a:graphic>
      </p:graphicFrame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C208CA8-00B6-D6F5-34D0-C820CD34BC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55831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D0A67-2A33-BF1E-8CF9-B8B39FB49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Turbulence</a:t>
            </a:r>
            <a:r>
              <a:rPr lang="es-ES" dirty="0"/>
              <a:t> Box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CF9EE608-C47B-EE6C-E511-A495DC9D9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715" y="1700808"/>
            <a:ext cx="5798198" cy="4545012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0C4577-86F9-06C8-7EFB-2B70E5140C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16</a:t>
            </a:fld>
            <a:endParaRPr lang="en-GB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B96077D8-187C-964C-3AC1-233988459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909" y="2276872"/>
            <a:ext cx="5677692" cy="1590897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E325F081-9306-BAFB-1D0B-9DB845B58E68}"/>
              </a:ext>
            </a:extLst>
          </p:cNvPr>
          <p:cNvSpPr/>
          <p:nvPr/>
        </p:nvSpPr>
        <p:spPr bwMode="auto">
          <a:xfrm>
            <a:off x="9479582" y="2636912"/>
            <a:ext cx="936104" cy="216024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1F94F966-3176-5240-071A-356F7D1C3F5E}"/>
              </a:ext>
            </a:extLst>
          </p:cNvPr>
          <p:cNvSpPr/>
          <p:nvPr/>
        </p:nvSpPr>
        <p:spPr bwMode="auto">
          <a:xfrm>
            <a:off x="8465701" y="3104964"/>
            <a:ext cx="1008112" cy="216024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344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D0A67-2A33-BF1E-8CF9-B8B39FB49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Turbulence</a:t>
            </a:r>
            <a:r>
              <a:rPr lang="es-ES" dirty="0"/>
              <a:t> Box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8FD2DE-F9FB-D5D5-BD9A-A3F622F89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Where</a:t>
            </a:r>
            <a:r>
              <a:rPr lang="es-ES" dirty="0"/>
              <a:t> </a:t>
            </a:r>
            <a:r>
              <a:rPr lang="es-ES" dirty="0" err="1"/>
              <a:t>should</a:t>
            </a:r>
            <a:r>
              <a:rPr lang="es-ES" dirty="0"/>
              <a:t> I define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shear</a:t>
            </a:r>
            <a:r>
              <a:rPr lang="es-ES" dirty="0"/>
              <a:t> </a:t>
            </a:r>
            <a:r>
              <a:rPr lang="es-ES" dirty="0" err="1"/>
              <a:t>profile</a:t>
            </a:r>
            <a:r>
              <a:rPr lang="es-ES" dirty="0"/>
              <a:t>? </a:t>
            </a:r>
          </a:p>
          <a:p>
            <a:pPr lvl="1"/>
            <a:r>
              <a:rPr lang="es-ES" dirty="0" err="1"/>
              <a:t>For</a:t>
            </a:r>
            <a:r>
              <a:rPr lang="es-ES" dirty="0"/>
              <a:t> 1700_010.dat: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0C4577-86F9-06C8-7EFB-2B70E5140C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17</a:t>
            </a:fld>
            <a:endParaRPr lang="en-GB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27627A8-A174-E4A8-4BBD-BC82365C2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231" y="2636912"/>
            <a:ext cx="5239481" cy="297221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687EF3D-4193-5EA3-34E5-135845673BA4}"/>
              </a:ext>
            </a:extLst>
          </p:cNvPr>
          <p:cNvSpPr txBox="1"/>
          <p:nvPr/>
        </p:nvSpPr>
        <p:spPr>
          <a:xfrm>
            <a:off x="7319342" y="4869160"/>
            <a:ext cx="2304256" cy="5437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es-ES" dirty="0">
                <a:latin typeface="+mn-lt"/>
              </a:rPr>
              <a:t>Alpha = 0.217</a:t>
            </a:r>
          </a:p>
          <a:p>
            <a:pPr algn="l">
              <a:spcBef>
                <a:spcPts val="432"/>
              </a:spcBef>
            </a:pPr>
            <a:r>
              <a:rPr lang="es-ES" dirty="0">
                <a:latin typeface="+mn-lt"/>
              </a:rPr>
              <a:t>U(</a:t>
            </a:r>
            <a:r>
              <a:rPr lang="es-ES" dirty="0" err="1">
                <a:latin typeface="+mn-lt"/>
              </a:rPr>
              <a:t>zref</a:t>
            </a:r>
            <a:r>
              <a:rPr lang="es-ES" dirty="0">
                <a:latin typeface="+mn-lt"/>
              </a:rPr>
              <a:t>) = 43.617 m/s</a:t>
            </a:r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DF264F87-ED47-0A3A-AC6D-CD30CD36D6A6}"/>
              </a:ext>
            </a:extLst>
          </p:cNvPr>
          <p:cNvGraphicFramePr>
            <a:graphicFrameLocks noGrp="1"/>
          </p:cNvGraphicFramePr>
          <p:nvPr/>
        </p:nvGraphicFramePr>
        <p:xfrm>
          <a:off x="7175326" y="2295657"/>
          <a:ext cx="345709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280">
                  <a:extLst>
                    <a:ext uri="{9D8B030D-6E8A-4147-A177-3AD203B41FA5}">
                      <a16:colId xmlns:a16="http://schemas.microsoft.com/office/drawing/2014/main" val="1147793395"/>
                    </a:ext>
                  </a:extLst>
                </a:gridCol>
                <a:gridCol w="2232814">
                  <a:extLst>
                    <a:ext uri="{9D8B030D-6E8A-4147-A177-3AD203B41FA5}">
                      <a16:colId xmlns:a16="http://schemas.microsoft.com/office/drawing/2014/main" val="19447103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Z (m)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u(z)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6759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28.61 m/s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6850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29.88 m/s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929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35.44 m/s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098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120 (</a:t>
                      </a:r>
                      <a:r>
                        <a:rPr lang="es-ES" dirty="0" err="1"/>
                        <a:t>zref</a:t>
                      </a:r>
                      <a:r>
                        <a:rPr lang="es-E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3894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112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6684" y="2888940"/>
            <a:ext cx="9397044" cy="1080120"/>
          </a:xfrm>
        </p:spPr>
        <p:txBody>
          <a:bodyPr/>
          <a:lstStyle/>
          <a:p>
            <a:r>
              <a:rPr lang="en-GB" dirty="0"/>
              <a:t>For next meeting…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18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458036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C50C0B-AAB1-3641-5EC4-6172B5802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next</a:t>
            </a:r>
            <a:r>
              <a:rPr lang="es-ES" dirty="0"/>
              <a:t> meeting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5A4E5D-25D8-981D-FAA3-C66AA44B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/>
              <a:t>More extreme wind </a:t>
            </a:r>
            <a:r>
              <a:rPr lang="es-ES" dirty="0" err="1"/>
              <a:t>profiles</a:t>
            </a:r>
            <a:r>
              <a:rPr lang="es-ES" dirty="0"/>
              <a:t>?</a:t>
            </a:r>
          </a:p>
          <a:p>
            <a:pPr>
              <a:lnSpc>
                <a:spcPct val="150000"/>
              </a:lnSpc>
            </a:pPr>
            <a:r>
              <a:rPr lang="es-ES" dirty="0" err="1"/>
              <a:t>Turbulence</a:t>
            </a:r>
            <a:r>
              <a:rPr lang="es-ES" dirty="0"/>
              <a:t> box: </a:t>
            </a:r>
            <a:r>
              <a:rPr lang="es-ES" dirty="0" err="1"/>
              <a:t>Automate</a:t>
            </a:r>
            <a:r>
              <a:rPr lang="es-ES" dirty="0"/>
              <a:t> </a:t>
            </a:r>
            <a:r>
              <a:rPr lang="es-ES" dirty="0" err="1"/>
              <a:t>process</a:t>
            </a:r>
            <a:r>
              <a:rPr lang="es-ES" dirty="0"/>
              <a:t> </a:t>
            </a:r>
          </a:p>
          <a:p>
            <a:pPr>
              <a:lnSpc>
                <a:spcPct val="150000"/>
              </a:lnSpc>
            </a:pPr>
            <a:r>
              <a:rPr lang="es-ES" dirty="0"/>
              <a:t>Dynamic </a:t>
            </a:r>
            <a:r>
              <a:rPr lang="es-ES" dirty="0" err="1"/>
              <a:t>failure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isotropic</a:t>
            </a:r>
            <a:r>
              <a:rPr lang="es-ES" dirty="0"/>
              <a:t> </a:t>
            </a:r>
            <a:r>
              <a:rPr lang="es-ES" dirty="0" err="1"/>
              <a:t>materials</a:t>
            </a:r>
            <a:r>
              <a:rPr lang="es-ES" dirty="0"/>
              <a:t> ABAQUS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dirty="0" err="1"/>
              <a:t>Suggestions</a:t>
            </a:r>
            <a:r>
              <a:rPr lang="es-ES" dirty="0"/>
              <a:t>?</a:t>
            </a:r>
          </a:p>
          <a:p>
            <a:pPr marL="216000" lvl="1" indent="0">
              <a:buNone/>
            </a:pPr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2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EAD086-1092-7DD2-4D91-EA87607649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1647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3D blade model updating by coupling HAWC2 and ABAQUS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8CE6942-A17C-4247-86C6-41FACF7E90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Maria Luz Castilla Mena (s212601@dtu.dk)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2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14112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890CD-8F90-4FE7-841F-F7B0C2865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From last meeting</a:t>
            </a:r>
          </a:p>
          <a:p>
            <a:pPr>
              <a:lnSpc>
                <a:spcPct val="150000"/>
              </a:lnSpc>
            </a:pPr>
            <a:r>
              <a:rPr lang="en-GB" dirty="0"/>
              <a:t>Progress of the project</a:t>
            </a:r>
          </a:p>
          <a:p>
            <a:pPr>
              <a:lnSpc>
                <a:spcPct val="150000"/>
              </a:lnSpc>
            </a:pPr>
            <a:r>
              <a:rPr lang="en-GB" dirty="0"/>
              <a:t>For the next meeting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509750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643D1-7069-7BDB-2B6B-72890AC2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last</a:t>
            </a:r>
            <a:r>
              <a:rPr lang="es-ES" dirty="0"/>
              <a:t> meeting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887301-F84D-6382-FA02-9169DDD22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/>
              <a:t>Search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wind </a:t>
            </a:r>
            <a:r>
              <a:rPr lang="es-ES" dirty="0" err="1"/>
              <a:t>profile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following</a:t>
            </a:r>
            <a:r>
              <a:rPr lang="es-ES" dirty="0"/>
              <a:t> </a:t>
            </a:r>
            <a:r>
              <a:rPr lang="es-ES" dirty="0" err="1"/>
              <a:t>characteristics</a:t>
            </a:r>
            <a:r>
              <a:rPr lang="es-ES" dirty="0"/>
              <a:t>: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Mean wind </a:t>
            </a:r>
            <a:r>
              <a:rPr lang="es-ES" dirty="0" err="1"/>
              <a:t>speed</a:t>
            </a:r>
            <a:r>
              <a:rPr lang="es-ES" dirty="0"/>
              <a:t> </a:t>
            </a:r>
            <a:r>
              <a:rPr lang="es-ES" dirty="0" err="1"/>
              <a:t>wsp</a:t>
            </a:r>
            <a:r>
              <a:rPr lang="es-ES" dirty="0"/>
              <a:t> = 30-40 m/s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Local </a:t>
            </a:r>
            <a:r>
              <a:rPr lang="es-ES" dirty="0" err="1"/>
              <a:t>gusts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around</a:t>
            </a:r>
            <a:r>
              <a:rPr lang="es-ES" dirty="0"/>
              <a:t> 60 m/s</a:t>
            </a:r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  <a:p>
            <a:pPr>
              <a:lnSpc>
                <a:spcPct val="150000"/>
              </a:lnSpc>
            </a:pPr>
            <a:r>
              <a:rPr lang="es-ES" dirty="0"/>
              <a:t>Dynamic </a:t>
            </a:r>
            <a:r>
              <a:rPr lang="es-ES" dirty="0" err="1"/>
              <a:t>failure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isotropic</a:t>
            </a:r>
            <a:r>
              <a:rPr lang="es-ES" dirty="0"/>
              <a:t> </a:t>
            </a:r>
            <a:r>
              <a:rPr lang="es-ES" dirty="0" err="1"/>
              <a:t>materials</a:t>
            </a:r>
            <a:r>
              <a:rPr lang="es-ES" dirty="0"/>
              <a:t> ABAQUS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0A2A1-C7C9-379B-E85C-E3B32504B1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9008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Progress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project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890CD-8F90-4FE7-841F-F7B0C2865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/>
              <a:t>Search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wind </a:t>
            </a:r>
            <a:r>
              <a:rPr lang="es-ES" dirty="0" err="1"/>
              <a:t>profile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following</a:t>
            </a:r>
            <a:r>
              <a:rPr lang="es-ES" dirty="0"/>
              <a:t> </a:t>
            </a:r>
            <a:r>
              <a:rPr lang="es-ES" dirty="0" err="1"/>
              <a:t>characteristics</a:t>
            </a:r>
            <a:r>
              <a:rPr lang="es-ES" dirty="0"/>
              <a:t>: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Mean wind </a:t>
            </a:r>
            <a:r>
              <a:rPr lang="es-ES" dirty="0" err="1"/>
              <a:t>speed</a:t>
            </a:r>
            <a:r>
              <a:rPr lang="es-ES" dirty="0"/>
              <a:t> </a:t>
            </a:r>
            <a:r>
              <a:rPr lang="es-ES" dirty="0" err="1"/>
              <a:t>wsp</a:t>
            </a:r>
            <a:r>
              <a:rPr lang="es-ES" dirty="0"/>
              <a:t> = 30-40 m/s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Local </a:t>
            </a:r>
            <a:r>
              <a:rPr lang="es-ES" dirty="0" err="1"/>
              <a:t>gusts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around</a:t>
            </a:r>
            <a:r>
              <a:rPr lang="es-ES" dirty="0"/>
              <a:t> 60 m/s ------ 49 m/s</a:t>
            </a:r>
          </a:p>
          <a:p>
            <a:pPr>
              <a:lnSpc>
                <a:spcPct val="150000"/>
              </a:lnSpc>
            </a:pPr>
            <a:r>
              <a:rPr lang="es-ES" dirty="0" err="1"/>
              <a:t>Generate</a:t>
            </a:r>
            <a:r>
              <a:rPr lang="es-ES" dirty="0"/>
              <a:t> .</a:t>
            </a:r>
            <a:r>
              <a:rPr lang="es-ES" dirty="0" err="1"/>
              <a:t>bin</a:t>
            </a:r>
            <a:r>
              <a:rPr lang="es-ES" dirty="0"/>
              <a:t> </a:t>
            </a:r>
            <a:r>
              <a:rPr lang="es-ES" dirty="0" err="1"/>
              <a:t>turbulence</a:t>
            </a:r>
            <a:r>
              <a:rPr lang="es-ES" dirty="0"/>
              <a:t> files</a:t>
            </a:r>
          </a:p>
          <a:p>
            <a:pPr>
              <a:lnSpc>
                <a:spcPct val="150000"/>
              </a:lnSpc>
            </a:pPr>
            <a:r>
              <a:rPr lang="es-ES" dirty="0"/>
              <a:t>Run HAWC2 to </a:t>
            </a:r>
            <a:r>
              <a:rPr lang="es-ES" dirty="0" err="1"/>
              <a:t>check</a:t>
            </a:r>
            <a:r>
              <a:rPr lang="es-ES" dirty="0"/>
              <a:t> </a:t>
            </a:r>
            <a:r>
              <a:rPr lang="es-ES" dirty="0" err="1"/>
              <a:t>Vy</a:t>
            </a:r>
            <a:r>
              <a:rPr lang="es-ES" dirty="0"/>
              <a:t> and </a:t>
            </a:r>
            <a:r>
              <a:rPr lang="es-ES" dirty="0" err="1"/>
              <a:t>moments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/>
              <a:t>Time: 100 s</a:t>
            </a:r>
          </a:p>
          <a:p>
            <a:pPr lvl="1">
              <a:lnSpc>
                <a:spcPct val="150000"/>
              </a:lnSpc>
            </a:pPr>
            <a:r>
              <a:rPr lang="es-ES" dirty="0"/>
              <a:t>Time: 3600 s (</a:t>
            </a:r>
            <a:r>
              <a:rPr lang="es-ES" dirty="0" err="1"/>
              <a:t>whole</a:t>
            </a:r>
            <a:r>
              <a:rPr lang="es-ES" dirty="0"/>
              <a:t> </a:t>
            </a:r>
            <a:r>
              <a:rPr lang="es-ES" dirty="0" err="1"/>
              <a:t>simulation</a:t>
            </a:r>
            <a:r>
              <a:rPr lang="es-ES" dirty="0"/>
              <a:t> </a:t>
            </a:r>
            <a:r>
              <a:rPr lang="es-ES" dirty="0" err="1"/>
              <a:t>length</a:t>
            </a:r>
            <a:r>
              <a:rPr lang="es-ES" dirty="0"/>
              <a:t>)</a:t>
            </a:r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9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D9D865F4-129C-85F2-8387-6269A9202F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5890359" y="2132856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01F66200-6314-194B-C9C0-C25D2C855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7967414" y="1700808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BF66F411-400E-E203-77B4-99255675E6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4" t="-16631" r="34708" b="8602"/>
          <a:stretch/>
        </p:blipFill>
        <p:spPr bwMode="auto">
          <a:xfrm>
            <a:off x="6590148" y="2564905"/>
            <a:ext cx="360040" cy="50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09B1F631-251A-25BD-686F-59FA2E5296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6095206" y="3610475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Set Round X Mark Exclamation Point Stock-vektor (royaltyfri) 1578597757 |  Shutterstock">
            <a:extLst>
              <a:ext uri="{FF2B5EF4-FFF2-40B4-BE49-F238E27FC236}">
                <a16:creationId xmlns:a16="http://schemas.microsoft.com/office/drawing/2014/main" id="{B4A6F4F7-E83E-AB15-CD1E-401A879069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9"/>
          <a:stretch/>
        </p:blipFill>
        <p:spPr bwMode="auto">
          <a:xfrm>
            <a:off x="5015086" y="3068960"/>
            <a:ext cx="409694" cy="46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992403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4696" y="2888940"/>
            <a:ext cx="3741020" cy="108012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6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538338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0F910-7031-BE6B-8838-5138E438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Search</a:t>
            </a:r>
            <a:r>
              <a:rPr lang="es-ES" dirty="0"/>
              <a:t> extreme wind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2645F0-C133-8399-A9D2-37A4675E2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Challenge</a:t>
            </a:r>
            <a:r>
              <a:rPr lang="es-ES" dirty="0"/>
              <a:t>: </a:t>
            </a:r>
            <a:r>
              <a:rPr lang="es-ES" dirty="0" err="1"/>
              <a:t>Lots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folders, </a:t>
            </a:r>
            <a:r>
              <a:rPr lang="es-ES" dirty="0" err="1"/>
              <a:t>lots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files!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1FDB761-7AFB-0099-2B8C-6322DAA061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BD6476E-31D3-B775-F3DC-44A9D12CF0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69" t="26199" r="479" b="5280"/>
          <a:stretch/>
        </p:blipFill>
        <p:spPr>
          <a:xfrm>
            <a:off x="262558" y="2204864"/>
            <a:ext cx="4176464" cy="244827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9F51006-0756-1903-2A9B-70FAA67401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48" t="26077" r="480" b="3717"/>
          <a:stretch/>
        </p:blipFill>
        <p:spPr>
          <a:xfrm>
            <a:off x="1870551" y="2623517"/>
            <a:ext cx="4153216" cy="252028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A07FE4D-77F6-A1D8-0840-E064DCEE2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6668" y="2930793"/>
            <a:ext cx="4496430" cy="268345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6642911-B656-E148-ACAC-F57975C0B4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30" r="10825" b="41883"/>
          <a:stretch/>
        </p:blipFill>
        <p:spPr>
          <a:xfrm>
            <a:off x="8044106" y="2838510"/>
            <a:ext cx="3720600" cy="2090294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16157D52-171F-40AE-3E29-166D2161BFFD}"/>
              </a:ext>
            </a:extLst>
          </p:cNvPr>
          <p:cNvSpPr/>
          <p:nvPr/>
        </p:nvSpPr>
        <p:spPr bwMode="auto">
          <a:xfrm>
            <a:off x="651736" y="2348880"/>
            <a:ext cx="915309" cy="2376264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0929AA07-6569-5AE3-95D8-C0417FFDA31A}"/>
              </a:ext>
            </a:extLst>
          </p:cNvPr>
          <p:cNvSpPr/>
          <p:nvPr/>
        </p:nvSpPr>
        <p:spPr bwMode="auto">
          <a:xfrm>
            <a:off x="2210855" y="2830963"/>
            <a:ext cx="915309" cy="2376264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AB00F50-DBFF-14AB-E811-174F43253668}"/>
              </a:ext>
            </a:extLst>
          </p:cNvPr>
          <p:cNvSpPr/>
          <p:nvPr/>
        </p:nvSpPr>
        <p:spPr bwMode="auto">
          <a:xfrm>
            <a:off x="714838" y="2564904"/>
            <a:ext cx="771856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47F1918-D2E8-631C-EA27-2DB9E5BB0D70}"/>
              </a:ext>
            </a:extLst>
          </p:cNvPr>
          <p:cNvSpPr/>
          <p:nvPr/>
        </p:nvSpPr>
        <p:spPr bwMode="auto">
          <a:xfrm>
            <a:off x="2222073" y="2996952"/>
            <a:ext cx="771856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C2F5C34-A605-6A01-CD57-C10F727D754B}"/>
              </a:ext>
            </a:extLst>
          </p:cNvPr>
          <p:cNvSpPr/>
          <p:nvPr/>
        </p:nvSpPr>
        <p:spPr bwMode="auto">
          <a:xfrm>
            <a:off x="3807670" y="3356992"/>
            <a:ext cx="771856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3102B1B0-84B6-A220-0D71-4E902A59C05E}"/>
              </a:ext>
            </a:extLst>
          </p:cNvPr>
          <p:cNvSpPr/>
          <p:nvPr/>
        </p:nvSpPr>
        <p:spPr bwMode="auto">
          <a:xfrm>
            <a:off x="8615486" y="4164510"/>
            <a:ext cx="771856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E3DDA8A-6531-D4D4-90A5-E43440F2F6DE}"/>
              </a:ext>
            </a:extLst>
          </p:cNvPr>
          <p:cNvSpPr/>
          <p:nvPr/>
        </p:nvSpPr>
        <p:spPr bwMode="auto">
          <a:xfrm>
            <a:off x="8247788" y="3775645"/>
            <a:ext cx="1951874" cy="21602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904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1643D1-7069-7BDB-2B6B-72890AC25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Search</a:t>
            </a:r>
            <a:r>
              <a:rPr lang="es-ES" dirty="0"/>
              <a:t> extreme wind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887301-F84D-6382-FA02-9169DDD22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err="1"/>
              <a:t>Location</a:t>
            </a:r>
            <a:r>
              <a:rPr lang="es-ES" dirty="0"/>
              <a:t>: </a:t>
            </a:r>
            <a:r>
              <a:rPr lang="es-ES" dirty="0" err="1"/>
              <a:t>Norway</a:t>
            </a:r>
            <a:endParaRPr lang="es-ES" dirty="0"/>
          </a:p>
          <a:p>
            <a:pPr lvl="1">
              <a:lnSpc>
                <a:spcPct val="150000"/>
              </a:lnSpc>
            </a:pPr>
            <a:r>
              <a:rPr lang="es-ES" dirty="0"/>
              <a:t>Link: </a:t>
            </a:r>
            <a:r>
              <a:rPr lang="es-ES" dirty="0">
                <a:hlinkClick r:id="rId2"/>
              </a:rPr>
              <a:t>https://gitlab.windenergy.dtu.dk/fair-data/winddata-revamp/winddata-documentation/-/blob/master/ski.md</a:t>
            </a:r>
            <a:endParaRPr lang="es-ES" dirty="0"/>
          </a:p>
          <a:p>
            <a:pPr>
              <a:lnSpc>
                <a:spcPct val="150000"/>
              </a:lnSpc>
            </a:pPr>
            <a:r>
              <a:rPr lang="es-ES" dirty="0"/>
              <a:t>Wind </a:t>
            </a:r>
            <a:r>
              <a:rPr lang="es-ES" dirty="0" err="1"/>
              <a:t>profiles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meet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desired</a:t>
            </a:r>
            <a:r>
              <a:rPr lang="es-ES" dirty="0"/>
              <a:t> </a:t>
            </a:r>
            <a:r>
              <a:rPr lang="es-ES" dirty="0" err="1"/>
              <a:t>characteristics</a:t>
            </a:r>
            <a:r>
              <a:rPr lang="es-ES" dirty="0"/>
              <a:t>:</a:t>
            </a:r>
          </a:p>
          <a:p>
            <a:pPr marL="0" indent="0">
              <a:lnSpc>
                <a:spcPct val="150000"/>
              </a:lnSpc>
              <a:buNone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20A2A1-C7C9-379B-E85C-E3B32504B1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8</a:t>
            </a:fld>
            <a:endParaRPr lang="en-GB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C8B1563-E99F-51AB-D70C-0A02EC6D52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09731"/>
              </p:ext>
            </p:extLst>
          </p:nvPr>
        </p:nvGraphicFramePr>
        <p:xfrm>
          <a:off x="1657331" y="4365104"/>
          <a:ext cx="887574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4173">
                  <a:extLst>
                    <a:ext uri="{9D8B030D-6E8A-4147-A177-3AD203B41FA5}">
                      <a16:colId xmlns:a16="http://schemas.microsoft.com/office/drawing/2014/main" val="639780992"/>
                    </a:ext>
                  </a:extLst>
                </a:gridCol>
                <a:gridCol w="2760980">
                  <a:extLst>
                    <a:ext uri="{9D8B030D-6E8A-4147-A177-3AD203B41FA5}">
                      <a16:colId xmlns:a16="http://schemas.microsoft.com/office/drawing/2014/main" val="952172479"/>
                    </a:ext>
                  </a:extLst>
                </a:gridCol>
                <a:gridCol w="2025298">
                  <a:extLst>
                    <a:ext uri="{9D8B030D-6E8A-4147-A177-3AD203B41FA5}">
                      <a16:colId xmlns:a16="http://schemas.microsoft.com/office/drawing/2014/main" val="2195632216"/>
                    </a:ext>
                  </a:extLst>
                </a:gridCol>
                <a:gridCol w="2025298">
                  <a:extLst>
                    <a:ext uri="{9D8B030D-6E8A-4147-A177-3AD203B41FA5}">
                      <a16:colId xmlns:a16="http://schemas.microsoft.com/office/drawing/2014/main" val="29018583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Desired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characteristics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2000_010.dat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1700_010.dat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958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/>
                        <a:t>wsp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30-40 m/s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rgbClr val="00B050"/>
                          </a:solidFill>
                        </a:rPr>
                        <a:t>37.22 m/s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rgbClr val="00B050"/>
                          </a:solidFill>
                        </a:rPr>
                        <a:t>34.55 m/s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835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b="1" dirty="0"/>
                        <a:t>Local </a:t>
                      </a:r>
                      <a:r>
                        <a:rPr lang="es-ES" b="1" dirty="0" err="1"/>
                        <a:t>gust</a:t>
                      </a:r>
                      <a:endParaRPr lang="es-E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~60 m/s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rgbClr val="FF0000"/>
                          </a:solidFill>
                        </a:rPr>
                        <a:t>47.3 m/s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solidFill>
                            <a:srgbClr val="FF0000"/>
                          </a:solidFill>
                        </a:rPr>
                        <a:t>49.1 m/s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0245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9368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F9EB80-7B38-BBD3-DBB8-F6E39A9A0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2000_010.dat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5B43007-AD55-96B9-7EB6-E5F179CBF8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9</a:t>
            </a:fld>
            <a:endParaRPr lang="en-GB" dirty="0"/>
          </a:p>
        </p:txBody>
      </p:sp>
      <p:pic>
        <p:nvPicPr>
          <p:cNvPr id="9" name="Marcador de contenido 8" descr="Gráfico&#10;&#10;Descripción generada automáticamente">
            <a:extLst>
              <a:ext uri="{FF2B5EF4-FFF2-40B4-BE49-F238E27FC236}">
                <a16:creationId xmlns:a16="http://schemas.microsoft.com/office/drawing/2014/main" id="{EDCB3DE6-7960-7571-07C0-E5E2F5808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5" r="7210"/>
          <a:stretch/>
        </p:blipFill>
        <p:spPr>
          <a:xfrm>
            <a:off x="1551637" y="1403061"/>
            <a:ext cx="9087137" cy="5138139"/>
          </a:xfrm>
        </p:spPr>
      </p:pic>
    </p:spTree>
    <p:extLst>
      <p:ext uri="{BB962C8B-B14F-4D97-AF65-F5344CB8AC3E}">
        <p14:creationId xmlns:p14="http://schemas.microsoft.com/office/powerpoint/2010/main" val="21625756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2.xml><?xml version="1.0" encoding="utf-8"?>
<TemplafyFormConfiguration><![CDATA[{"formFields":[{"required":false,"helpTexts":{"prefix":"","postfix":""},"spacing":{},"type":"datePicker","name":"Date","label":"Date","fullyQualifiedName":"Date"},{"required":false,"placeholder":"","lines":0,"helpTexts":{"prefix":"","postfix":""},"spacing":{},"type":"textBox","name":"PresentationTitle","label":"Presentation title","fullyQualifiedName":"PresentationTitle"}],"formDataEntries":[{"name":"Date","value":"08RP+RZEPfm6R90ToQ7Eeg=="}]}]]></TemplafyFormConfiguration>
</file>

<file path=customXml/item3.xml><?xml version="1.0" encoding="utf-8"?>
<TemplafyTemplateConfiguration><![CDATA[{"elementsMetadata":[{"type":"shape","id":"32db0b17-4404-4d4e-a011-25effbf117f2","elementConfiguration":{"binding":"UserProfile.Offices.Workarea_{{DocumentLanguage}}","disableUpdates":false,"type":"text"}},{"type":"shape","id":"2f2aa88d-41a2-4b53-a0c8-69030c956406","elementConfiguration":{"format":"{{DateFormats.GeneralDate}}","binding":"Form.Date","disableUpdates":false,"type":"date"}},{"type":"shape","id":"17acd8d3-b168-4a9b-9fef-156fe6884d80","elementConfiguration":{"binding":"Form.PresentationTitle","disableUpdates":false,"type":"text"}}],"transformationConfigurations":[{"language":"{{DocumentLanguage}}","disableUpdates":false,"type":"proofingLanguage"}],"templateName":"","templateDescription":"","enableDocumentContentUpdater":true,"version":"1.2"}]]></TemplafyTemplateConfiguration>
</file>

<file path=customXml/item4.xml><?xml version="1.0" encoding="utf-8"?>
<TemplafySlideTemplateConfiguration><![CDATA[{"documentContentValidatorConfiguration":{"enableDocumentContentValidator":false,"documentContentValidatorVersion":0},"elementsMetadata":[],"slideId":"636957680393236694","enableDocumentContentUpdater":true,"version":"1.2"}]]></TemplafySlideTemplate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documentContentValidatorConfiguration":{"enableDocumentContentValidator":false,"documentContentValidatorVersion":0},"elementsMetadata":[],"slideId":"636957680393408390","enableDocumentContentUpdater":true,"version":"1.2"}]]></TemplafySlideTemplateConfiguration>
</file>

<file path=customXml/item7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documentContentValidatorConfiguration":{"enableDocumentContentValidator":false,"documentContentValidatorVersion":0},"elementsMetadata":[],"slideId":"636957680393408391","enableDocumentContentUpdater":true,"version":"1.2"}]]></TemplafySlideTemplateConfiguration>
</file>

<file path=customXml/itemProps1.xml><?xml version="1.0" encoding="utf-8"?>
<ds:datastoreItem xmlns:ds="http://schemas.openxmlformats.org/officeDocument/2006/customXml" ds:itemID="{9587AFF5-BFB0-40A3-85CA-ADEED7540807}">
  <ds:schemaRefs/>
</ds:datastoreItem>
</file>

<file path=customXml/itemProps10.xml><?xml version="1.0" encoding="utf-8"?>
<ds:datastoreItem xmlns:ds="http://schemas.openxmlformats.org/officeDocument/2006/customXml" ds:itemID="{B1E347AE-8040-4F38-A5D3-E032FFBB9864}">
  <ds:schemaRefs/>
</ds:datastoreItem>
</file>

<file path=customXml/itemProps11.xml><?xml version="1.0" encoding="utf-8"?>
<ds:datastoreItem xmlns:ds="http://schemas.openxmlformats.org/officeDocument/2006/customXml" ds:itemID="{A5F9F41F-F143-4F5C-88BD-67E3E6E3BEE3}">
  <ds:schemaRefs/>
</ds:datastoreItem>
</file>

<file path=customXml/itemProps12.xml><?xml version="1.0" encoding="utf-8"?>
<ds:datastoreItem xmlns:ds="http://schemas.openxmlformats.org/officeDocument/2006/customXml" ds:itemID="{19671962-7174-4329-AE6A-71ECBFE041A8}">
  <ds:schemaRefs/>
</ds:datastoreItem>
</file>

<file path=customXml/itemProps13.xml><?xml version="1.0" encoding="utf-8"?>
<ds:datastoreItem xmlns:ds="http://schemas.openxmlformats.org/officeDocument/2006/customXml" ds:itemID="{5DA9B7A9-3E90-4203-AABC-08EAB6CF7A5E}">
  <ds:schemaRefs/>
</ds:datastoreItem>
</file>

<file path=customXml/itemProps14.xml><?xml version="1.0" encoding="utf-8"?>
<ds:datastoreItem xmlns:ds="http://schemas.openxmlformats.org/officeDocument/2006/customXml" ds:itemID="{8FC5A8FF-5D16-47E7-B5BE-5FFE9B8E22C3}">
  <ds:schemaRefs/>
</ds:datastoreItem>
</file>

<file path=customXml/itemProps2.xml><?xml version="1.0" encoding="utf-8"?>
<ds:datastoreItem xmlns:ds="http://schemas.openxmlformats.org/officeDocument/2006/customXml" ds:itemID="{43763224-B85A-4B53-A86A-261D26A71C30}">
  <ds:schemaRefs/>
</ds:datastoreItem>
</file>

<file path=customXml/itemProps3.xml><?xml version="1.0" encoding="utf-8"?>
<ds:datastoreItem xmlns:ds="http://schemas.openxmlformats.org/officeDocument/2006/customXml" ds:itemID="{1334258C-C3E7-4029-A615-C886A240FB15}">
  <ds:schemaRefs/>
</ds:datastoreItem>
</file>

<file path=customXml/itemProps4.xml><?xml version="1.0" encoding="utf-8"?>
<ds:datastoreItem xmlns:ds="http://schemas.openxmlformats.org/officeDocument/2006/customXml" ds:itemID="{D27AE696-61B6-4B19-9CED-6F2A3F244FE3}">
  <ds:schemaRefs/>
</ds:datastoreItem>
</file>

<file path=customXml/itemProps5.xml><?xml version="1.0" encoding="utf-8"?>
<ds:datastoreItem xmlns:ds="http://schemas.openxmlformats.org/officeDocument/2006/customXml" ds:itemID="{4E9BBFDC-1E37-4845-8849-891AFCC42CFF}">
  <ds:schemaRefs/>
</ds:datastoreItem>
</file>

<file path=customXml/itemProps6.xml><?xml version="1.0" encoding="utf-8"?>
<ds:datastoreItem xmlns:ds="http://schemas.openxmlformats.org/officeDocument/2006/customXml" ds:itemID="{11AAA35E-BC40-4622-BB1F-D7411C4EE107}">
  <ds:schemaRefs/>
</ds:datastoreItem>
</file>

<file path=customXml/itemProps7.xml><?xml version="1.0" encoding="utf-8"?>
<ds:datastoreItem xmlns:ds="http://schemas.openxmlformats.org/officeDocument/2006/customXml" ds:itemID="{9CAA6948-9907-43ED-8DC4-0D6BD0E2079A}">
  <ds:schemaRefs/>
</ds:datastoreItem>
</file>

<file path=customXml/itemProps8.xml><?xml version="1.0" encoding="utf-8"?>
<ds:datastoreItem xmlns:ds="http://schemas.openxmlformats.org/officeDocument/2006/customXml" ds:itemID="{B11C620D-3D17-4754-8976-FB72DF084226}">
  <ds:schemaRefs/>
</ds:datastoreItem>
</file>

<file path=customXml/itemProps9.xml><?xml version="1.0" encoding="utf-8"?>
<ds:datastoreItem xmlns:ds="http://schemas.openxmlformats.org/officeDocument/2006/customXml" ds:itemID="{E77CD41C-CDF1-4E34-ABE0-0BCE4AF0CF6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1145</TotalTime>
  <Words>430</Words>
  <Application>Microsoft Office PowerPoint</Application>
  <PresentationFormat>Personalizado</PresentationFormat>
  <Paragraphs>106</Paragraphs>
  <Slides>19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2" baseType="lpstr">
      <vt:lpstr>Arial</vt:lpstr>
      <vt:lpstr>Verdana</vt:lpstr>
      <vt:lpstr>Blank</vt:lpstr>
      <vt:lpstr>Presentación de PowerPoint</vt:lpstr>
      <vt:lpstr>3D blade model updating by coupling HAWC2 and ABAQUS</vt:lpstr>
      <vt:lpstr>INDEX</vt:lpstr>
      <vt:lpstr>From last meeting</vt:lpstr>
      <vt:lpstr>Progress of the project</vt:lpstr>
      <vt:lpstr>Results</vt:lpstr>
      <vt:lpstr>Search extreme wind profiles</vt:lpstr>
      <vt:lpstr>Search extreme wind profiles</vt:lpstr>
      <vt:lpstr>2000_010.dat</vt:lpstr>
      <vt:lpstr>1700_010.dat</vt:lpstr>
      <vt:lpstr>Generating turbulence files</vt:lpstr>
      <vt:lpstr>Generating turbulence files</vt:lpstr>
      <vt:lpstr>HAWC2 results: Time = 100 s</vt:lpstr>
      <vt:lpstr>HAWC2 results: Time = 3600 s</vt:lpstr>
      <vt:lpstr>Moments</vt:lpstr>
      <vt:lpstr>Turbulence Box</vt:lpstr>
      <vt:lpstr>Turbulence Box</vt:lpstr>
      <vt:lpstr>For next meeting…</vt:lpstr>
      <vt:lpstr>For the next meeting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DTU</dc:creator>
  <cp:lastModifiedBy>María Luz Castilla Mena</cp:lastModifiedBy>
  <cp:revision>84</cp:revision>
  <dcterms:created xsi:type="dcterms:W3CDTF">2017-07-31T08:31:56Z</dcterms:created>
  <dcterms:modified xsi:type="dcterms:W3CDTF">2022-11-11T11:52:39Z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636784030496976655</vt:lpwstr>
  </property>
  <property fmtid="{D5CDD505-2E9C-101B-9397-08002B2CF9AE}" pid="5" name="TemplafyUserProfileId">
    <vt:lpwstr>637650470511141018</vt:lpwstr>
  </property>
  <property fmtid="{D5CDD505-2E9C-101B-9397-08002B2CF9AE}" pid="6" name="TemplafyLanguageCode">
    <vt:lpwstr>en-GB</vt:lpwstr>
  </property>
</Properties>
</file>

<file path=docProps/thumbnail.jpeg>
</file>